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6" r:id="rId2"/>
    <p:sldId id="256" r:id="rId3"/>
    <p:sldId id="264" r:id="rId4"/>
    <p:sldId id="276" r:id="rId5"/>
    <p:sldId id="263" r:id="rId6"/>
    <p:sldId id="257" r:id="rId7"/>
    <p:sldId id="283" r:id="rId8"/>
    <p:sldId id="275" r:id="rId9"/>
    <p:sldId id="278" r:id="rId10"/>
    <p:sldId id="279" r:id="rId11"/>
    <p:sldId id="262" r:id="rId12"/>
    <p:sldId id="27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91" autoAdjust="0"/>
  </p:normalViewPr>
  <p:slideViewPr>
    <p:cSldViewPr snapToGrid="0">
      <p:cViewPr varScale="1">
        <p:scale>
          <a:sx n="65" d="100"/>
          <a:sy n="65" d="100"/>
        </p:scale>
        <p:origin x="83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C6A548E2-1E69-45FD-A82C-AAF31C8D4B63}" type="datetimeFigureOut">
              <a:rPr lang="en-US" smtClean="0"/>
              <a:t>3/23/2020</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EE2E5848-DB91-40AC-B490-AC807D128843}"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08111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A548E2-1E69-45FD-A82C-AAF31C8D4B63}"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E5848-DB91-40AC-B490-AC807D128843}" type="slidenum">
              <a:rPr lang="en-US" smtClean="0"/>
              <a:t>‹#›</a:t>
            </a:fld>
            <a:endParaRPr lang="en-US"/>
          </a:p>
        </p:txBody>
      </p:sp>
    </p:spTree>
    <p:extLst>
      <p:ext uri="{BB962C8B-B14F-4D97-AF65-F5344CB8AC3E}">
        <p14:creationId xmlns:p14="http://schemas.microsoft.com/office/powerpoint/2010/main" val="2931430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A548E2-1E69-45FD-A82C-AAF31C8D4B63}"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E5848-DB91-40AC-B490-AC807D128843}" type="slidenum">
              <a:rPr lang="en-US" smtClean="0"/>
              <a:t>‹#›</a:t>
            </a:fld>
            <a:endParaRPr lang="en-US"/>
          </a:p>
        </p:txBody>
      </p:sp>
    </p:spTree>
    <p:extLst>
      <p:ext uri="{BB962C8B-B14F-4D97-AF65-F5344CB8AC3E}">
        <p14:creationId xmlns:p14="http://schemas.microsoft.com/office/powerpoint/2010/main" val="2708491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A548E2-1E69-45FD-A82C-AAF31C8D4B63}"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E5848-DB91-40AC-B490-AC807D128843}" type="slidenum">
              <a:rPr lang="en-US" smtClean="0"/>
              <a:t>‹#›</a:t>
            </a:fld>
            <a:endParaRPr lang="en-US"/>
          </a:p>
        </p:txBody>
      </p:sp>
    </p:spTree>
    <p:extLst>
      <p:ext uri="{BB962C8B-B14F-4D97-AF65-F5344CB8AC3E}">
        <p14:creationId xmlns:p14="http://schemas.microsoft.com/office/powerpoint/2010/main" val="4128807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C6A548E2-1E69-45FD-A82C-AAF31C8D4B63}" type="datetimeFigureOut">
              <a:rPr lang="en-US" smtClean="0"/>
              <a:t>3/23/2020</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EE2E5848-DB91-40AC-B490-AC807D128843}"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1808297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6A548E2-1E69-45FD-A82C-AAF31C8D4B63}"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2E5848-DB91-40AC-B490-AC807D128843}" type="slidenum">
              <a:rPr lang="en-US" smtClean="0"/>
              <a:t>‹#›</a:t>
            </a:fld>
            <a:endParaRPr lang="en-US"/>
          </a:p>
        </p:txBody>
      </p:sp>
    </p:spTree>
    <p:extLst>
      <p:ext uri="{BB962C8B-B14F-4D97-AF65-F5344CB8AC3E}">
        <p14:creationId xmlns:p14="http://schemas.microsoft.com/office/powerpoint/2010/main" val="323666814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A548E2-1E69-45FD-A82C-AAF31C8D4B63}" type="datetimeFigureOut">
              <a:rPr lang="en-US" smtClean="0"/>
              <a:t>3/23/2020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2E5848-DB91-40AC-B490-AC807D128843}" type="slidenum">
              <a:rPr lang="en-US" smtClean="0"/>
              <a:t>‹#›</a:t>
            </a:fld>
            <a:endParaRPr lang="en-US"/>
          </a:p>
        </p:txBody>
      </p:sp>
    </p:spTree>
    <p:extLst>
      <p:ext uri="{BB962C8B-B14F-4D97-AF65-F5344CB8AC3E}">
        <p14:creationId xmlns:p14="http://schemas.microsoft.com/office/powerpoint/2010/main" val="195513235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6A548E2-1E69-45FD-A82C-AAF31C8D4B63}" type="datetimeFigureOut">
              <a:rPr lang="en-US" smtClean="0"/>
              <a:t>3/23/2020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2E5848-DB91-40AC-B490-AC807D128843}" type="slidenum">
              <a:rPr lang="en-US" smtClean="0"/>
              <a:t>‹#›</a:t>
            </a:fld>
            <a:endParaRPr lang="en-US"/>
          </a:p>
        </p:txBody>
      </p:sp>
    </p:spTree>
    <p:extLst>
      <p:ext uri="{BB962C8B-B14F-4D97-AF65-F5344CB8AC3E}">
        <p14:creationId xmlns:p14="http://schemas.microsoft.com/office/powerpoint/2010/main" val="3558193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A548E2-1E69-45FD-A82C-AAF31C8D4B63}" type="datetimeFigureOut">
              <a:rPr lang="en-US" smtClean="0"/>
              <a:t>3/23/2020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2E5848-DB91-40AC-B490-AC807D128843}" type="slidenum">
              <a:rPr lang="en-US" smtClean="0"/>
              <a:t>‹#›</a:t>
            </a:fld>
            <a:endParaRPr lang="en-US"/>
          </a:p>
        </p:txBody>
      </p:sp>
    </p:spTree>
    <p:extLst>
      <p:ext uri="{BB962C8B-B14F-4D97-AF65-F5344CB8AC3E}">
        <p14:creationId xmlns:p14="http://schemas.microsoft.com/office/powerpoint/2010/main" val="1256204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C6A548E2-1E69-45FD-A82C-AAF31C8D4B63}" type="datetimeFigureOut">
              <a:rPr lang="en-US" smtClean="0"/>
              <a:t>3/23/2020</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EE2E5848-DB91-40AC-B490-AC807D128843}"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51700847"/>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C6A548E2-1E69-45FD-A82C-AAF31C8D4B63}" type="datetimeFigureOut">
              <a:rPr lang="en-US" smtClean="0"/>
              <a:t>3/23/2020</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EE2E5848-DB91-40AC-B490-AC807D128843}" type="slidenum">
              <a:rPr lang="en-US" smtClean="0"/>
              <a:t>‹#›</a:t>
            </a:fld>
            <a:endParaRPr lang="en-US"/>
          </a:p>
        </p:txBody>
      </p:sp>
    </p:spTree>
    <p:extLst>
      <p:ext uri="{BB962C8B-B14F-4D97-AF65-F5344CB8AC3E}">
        <p14:creationId xmlns:p14="http://schemas.microsoft.com/office/powerpoint/2010/main" val="2611203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C6A548E2-1E69-45FD-A82C-AAF31C8D4B63}" type="datetimeFigureOut">
              <a:rPr lang="en-US" smtClean="0"/>
              <a:t>3/23/2020</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EE2E5848-DB91-40AC-B490-AC807D128843}"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895365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6301D-4078-4FD0-A716-2634C93B14AB}"/>
              </a:ext>
            </a:extLst>
          </p:cNvPr>
          <p:cNvSpPr>
            <a:spLocks noGrp="1"/>
          </p:cNvSpPr>
          <p:nvPr>
            <p:ph type="ctrTitle"/>
          </p:nvPr>
        </p:nvSpPr>
        <p:spPr/>
        <p:txBody>
          <a:bodyPr/>
          <a:lstStyle/>
          <a:p>
            <a:r>
              <a:rPr lang="en-GB" dirty="0"/>
              <a:t>Comparative literature</a:t>
            </a:r>
            <a:endParaRPr lang="en-US" dirty="0"/>
          </a:p>
        </p:txBody>
      </p:sp>
      <p:sp>
        <p:nvSpPr>
          <p:cNvPr id="3" name="Subtitle 2">
            <a:extLst>
              <a:ext uri="{FF2B5EF4-FFF2-40B4-BE49-F238E27FC236}">
                <a16:creationId xmlns:a16="http://schemas.microsoft.com/office/drawing/2014/main" id="{843F1DB5-5DB4-445C-A2A9-8F8BE35664A8}"/>
              </a:ext>
            </a:extLst>
          </p:cNvPr>
          <p:cNvSpPr>
            <a:spLocks noGrp="1"/>
          </p:cNvSpPr>
          <p:nvPr>
            <p:ph type="subTitle" idx="1"/>
          </p:nvPr>
        </p:nvSpPr>
        <p:spPr/>
        <p:txBody>
          <a:bodyPr>
            <a:normAutofit/>
          </a:bodyPr>
          <a:lstStyle/>
          <a:p>
            <a:pPr algn="ctr"/>
            <a:r>
              <a:rPr lang="en-GB" sz="2800" b="1" dirty="0"/>
              <a:t>Shaymaa A. Shahine</a:t>
            </a:r>
            <a:endParaRPr lang="en-US" sz="2800" b="1" dirty="0"/>
          </a:p>
        </p:txBody>
      </p:sp>
      <p:sp>
        <p:nvSpPr>
          <p:cNvPr id="4" name="Subtitle 2">
            <a:extLst>
              <a:ext uri="{FF2B5EF4-FFF2-40B4-BE49-F238E27FC236}">
                <a16:creationId xmlns:a16="http://schemas.microsoft.com/office/drawing/2014/main" id="{FF4B8402-325D-4B58-B4FC-5EDAA67192FE}"/>
              </a:ext>
            </a:extLst>
          </p:cNvPr>
          <p:cNvSpPr txBox="1">
            <a:spLocks/>
          </p:cNvSpPr>
          <p:nvPr/>
        </p:nvSpPr>
        <p:spPr>
          <a:xfrm>
            <a:off x="1644719" y="267725"/>
            <a:ext cx="7766936" cy="1325101"/>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3600" b="1" dirty="0"/>
              <a:t>Faculty of Arts</a:t>
            </a:r>
          </a:p>
          <a:p>
            <a:pPr algn="ctr"/>
            <a:r>
              <a:rPr lang="en-GB" sz="3600" b="1" dirty="0"/>
              <a:t>Year 2</a:t>
            </a:r>
            <a:endParaRPr lang="en-US" sz="3600" b="1" dirty="0"/>
          </a:p>
        </p:txBody>
      </p:sp>
    </p:spTree>
    <p:extLst>
      <p:ext uri="{BB962C8B-B14F-4D97-AF65-F5344CB8AC3E}">
        <p14:creationId xmlns:p14="http://schemas.microsoft.com/office/powerpoint/2010/main" val="397166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0D54C500-4143-4B44-B31C-C8FA74D74BDD}"/>
              </a:ext>
            </a:extLst>
          </p:cNvPr>
          <p:cNvSpPr/>
          <p:nvPr/>
        </p:nvSpPr>
        <p:spPr>
          <a:xfrm>
            <a:off x="899652" y="766915"/>
            <a:ext cx="5368412" cy="29423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b="1" dirty="0">
                <a:ln w="0"/>
                <a:solidFill>
                  <a:schemeClr val="tx1"/>
                </a:solidFill>
                <a:effectLst>
                  <a:outerShdw blurRad="38100" dist="19050" dir="2700000" algn="tl" rotWithShape="0">
                    <a:schemeClr val="dk1">
                      <a:alpha val="40000"/>
                    </a:schemeClr>
                  </a:outerShdw>
                </a:effectLst>
              </a:rPr>
              <a:t>Francis Meres </a:t>
            </a:r>
            <a:r>
              <a:rPr lang="en-US" sz="2400" dirty="0">
                <a:ln w="0"/>
                <a:solidFill>
                  <a:schemeClr val="tx1"/>
                </a:solidFill>
                <a:effectLst>
                  <a:outerShdw blurRad="38100" dist="19050" dir="2700000" algn="tl" rotWithShape="0">
                    <a:schemeClr val="dk1">
                      <a:alpha val="40000"/>
                    </a:schemeClr>
                  </a:outerShdw>
                </a:effectLst>
              </a:rPr>
              <a:t>used the term as </a:t>
            </a:r>
            <a:r>
              <a:rPr lang="en-US" sz="3200" b="1" dirty="0">
                <a:ln w="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adjective</a:t>
            </a:r>
            <a:r>
              <a:rPr lang="en-US" sz="2400" dirty="0">
                <a:ln w="0"/>
                <a:solidFill>
                  <a:schemeClr val="tx1"/>
                </a:solidFill>
                <a:effectLst>
                  <a:outerShdw blurRad="38100" dist="19050" dir="2700000" algn="tl" rotWithShape="0">
                    <a:schemeClr val="dk1">
                      <a:alpha val="40000"/>
                    </a:schemeClr>
                  </a:outerShdw>
                </a:effectLst>
              </a:rPr>
              <a:t> in the section titled "</a:t>
            </a:r>
            <a:r>
              <a:rPr lang="en-US" sz="2400" b="1" dirty="0">
                <a:ln w="0"/>
                <a:solidFill>
                  <a:schemeClr val="tx1"/>
                </a:solidFill>
                <a:effectLst>
                  <a:outerShdw blurRad="38100" dist="19050" dir="2700000" algn="tl" rotWithShape="0">
                    <a:schemeClr val="dk1">
                      <a:alpha val="40000"/>
                    </a:schemeClr>
                  </a:outerShdw>
                </a:effectLst>
              </a:rPr>
              <a:t>A Comparative </a:t>
            </a:r>
            <a:r>
              <a:rPr lang="en-US" sz="2400" dirty="0">
                <a:ln w="0"/>
                <a:solidFill>
                  <a:schemeClr val="tx1"/>
                </a:solidFill>
                <a:effectLst>
                  <a:outerShdw blurRad="38100" dist="19050" dir="2700000" algn="tl" rotWithShape="0">
                    <a:schemeClr val="dk1">
                      <a:alpha val="40000"/>
                    </a:schemeClr>
                  </a:outerShdw>
                </a:effectLst>
              </a:rPr>
              <a:t>Discourse of Our English Poets with the Greek, Latin and Italian Poets</a:t>
            </a:r>
          </a:p>
        </p:txBody>
      </p:sp>
      <p:sp>
        <p:nvSpPr>
          <p:cNvPr id="3" name="Oval 2">
            <a:extLst>
              <a:ext uri="{FF2B5EF4-FFF2-40B4-BE49-F238E27FC236}">
                <a16:creationId xmlns:a16="http://schemas.microsoft.com/office/drawing/2014/main" id="{358C444A-8C95-4366-8D9D-4A8DD0CE2CB7}"/>
              </a:ext>
            </a:extLst>
          </p:cNvPr>
          <p:cNvSpPr/>
          <p:nvPr/>
        </p:nvSpPr>
        <p:spPr>
          <a:xfrm>
            <a:off x="8082116" y="73741"/>
            <a:ext cx="3210232" cy="13568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ln w="0"/>
                <a:solidFill>
                  <a:schemeClr val="tx1"/>
                </a:solidFill>
                <a:effectLst>
                  <a:outerShdw blurRad="38100" dist="19050" dir="2700000" algn="tl" rotWithShape="0">
                    <a:schemeClr val="dk1">
                      <a:alpha val="40000"/>
                    </a:schemeClr>
                  </a:outerShdw>
                </a:effectLst>
              </a:rPr>
              <a:t>In 1598</a:t>
            </a:r>
            <a:endParaRPr lang="en-US" sz="5400" dirty="0"/>
          </a:p>
        </p:txBody>
      </p:sp>
      <p:sp>
        <p:nvSpPr>
          <p:cNvPr id="4" name="Oval 3">
            <a:extLst>
              <a:ext uri="{FF2B5EF4-FFF2-40B4-BE49-F238E27FC236}">
                <a16:creationId xmlns:a16="http://schemas.microsoft.com/office/drawing/2014/main" id="{5D86A76D-4289-44F6-908F-5ADBACA05FD1}"/>
              </a:ext>
            </a:extLst>
          </p:cNvPr>
          <p:cNvSpPr/>
          <p:nvPr/>
        </p:nvSpPr>
        <p:spPr>
          <a:xfrm>
            <a:off x="6799006" y="2050026"/>
            <a:ext cx="4970207" cy="31266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n w="0"/>
                <a:solidFill>
                  <a:schemeClr val="tx1"/>
                </a:solidFill>
                <a:effectLst>
                  <a:outerShdw blurRad="38100" dist="19050" dir="2700000" algn="tl" rotWithShape="0">
                    <a:schemeClr val="dk1">
                      <a:alpha val="40000"/>
                    </a:schemeClr>
                  </a:outerShdw>
                </a:effectLst>
              </a:rPr>
              <a:t>it is the first article of studies of comparative literature. Then</a:t>
            </a:r>
          </a:p>
        </p:txBody>
      </p:sp>
      <p:pic>
        <p:nvPicPr>
          <p:cNvPr id="6" name="Picture 5">
            <a:extLst>
              <a:ext uri="{FF2B5EF4-FFF2-40B4-BE49-F238E27FC236}">
                <a16:creationId xmlns:a16="http://schemas.microsoft.com/office/drawing/2014/main" id="{03CB785A-1FBB-4C8A-A6EA-9E22E31196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1987" y="3709218"/>
            <a:ext cx="4626077" cy="3126658"/>
          </a:xfrm>
          <a:prstGeom prst="rect">
            <a:avLst/>
          </a:prstGeom>
        </p:spPr>
      </p:pic>
    </p:spTree>
    <p:extLst>
      <p:ext uri="{BB962C8B-B14F-4D97-AF65-F5344CB8AC3E}">
        <p14:creationId xmlns:p14="http://schemas.microsoft.com/office/powerpoint/2010/main" val="3559418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EFCE6-B924-48A6-B0B2-AE86704E0CDB}"/>
              </a:ext>
            </a:extLst>
          </p:cNvPr>
          <p:cNvSpPr>
            <a:spLocks noGrp="1"/>
          </p:cNvSpPr>
          <p:nvPr>
            <p:ph type="title"/>
          </p:nvPr>
        </p:nvSpPr>
        <p:spPr/>
        <p:txBody>
          <a:bodyPr/>
          <a:lstStyle/>
          <a:p>
            <a:r>
              <a:rPr lang="en-GB" sz="5400" dirty="0"/>
              <a:t>Don’t Forget</a:t>
            </a:r>
            <a:endParaRPr lang="en-US" dirty="0"/>
          </a:p>
        </p:txBody>
      </p:sp>
      <p:sp>
        <p:nvSpPr>
          <p:cNvPr id="3" name="Content Placeholder 2">
            <a:extLst>
              <a:ext uri="{FF2B5EF4-FFF2-40B4-BE49-F238E27FC236}">
                <a16:creationId xmlns:a16="http://schemas.microsoft.com/office/drawing/2014/main" id="{F5950111-8CB3-4734-8D44-A0A8B9C16022}"/>
              </a:ext>
            </a:extLst>
          </p:cNvPr>
          <p:cNvSpPr>
            <a:spLocks noGrp="1"/>
          </p:cNvSpPr>
          <p:nvPr>
            <p:ph idx="1"/>
          </p:nvPr>
        </p:nvSpPr>
        <p:spPr/>
        <p:txBody>
          <a:bodyPr/>
          <a:lstStyle/>
          <a:p>
            <a:r>
              <a:rPr lang="en-GB" sz="4400" dirty="0"/>
              <a:t>Wrap up </a:t>
            </a:r>
          </a:p>
          <a:p>
            <a:r>
              <a:rPr lang="en-GB" sz="4400" dirty="0"/>
              <a:t>Reflection Tree </a:t>
            </a:r>
          </a:p>
          <a:p>
            <a:r>
              <a:rPr lang="en-GB" sz="4400" dirty="0"/>
              <a:t>Question Bank </a:t>
            </a:r>
            <a:endParaRPr lang="en-US" sz="4400" dirty="0"/>
          </a:p>
          <a:p>
            <a:endParaRPr lang="en-US" dirty="0"/>
          </a:p>
        </p:txBody>
      </p:sp>
    </p:spTree>
    <p:extLst>
      <p:ext uri="{BB962C8B-B14F-4D97-AF65-F5344CB8AC3E}">
        <p14:creationId xmlns:p14="http://schemas.microsoft.com/office/powerpoint/2010/main" val="632041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3B97F-4D54-463F-9D29-45455F5A3BF0}"/>
              </a:ext>
            </a:extLst>
          </p:cNvPr>
          <p:cNvSpPr>
            <a:spLocks noGrp="1"/>
          </p:cNvSpPr>
          <p:nvPr>
            <p:ph type="title"/>
          </p:nvPr>
        </p:nvSpPr>
        <p:spPr>
          <a:xfrm>
            <a:off x="1251678" y="382385"/>
            <a:ext cx="10178322" cy="782738"/>
          </a:xfrm>
        </p:spPr>
        <p:txBody>
          <a:bodyPr>
            <a:normAutofit fontScale="90000"/>
          </a:bodyPr>
          <a:lstStyle/>
          <a:p>
            <a:r>
              <a:rPr lang="en-GB" dirty="0"/>
              <a:t>References</a:t>
            </a:r>
            <a:endParaRPr lang="en-US" dirty="0"/>
          </a:p>
        </p:txBody>
      </p:sp>
      <p:sp>
        <p:nvSpPr>
          <p:cNvPr id="3" name="Content Placeholder 2">
            <a:extLst>
              <a:ext uri="{FF2B5EF4-FFF2-40B4-BE49-F238E27FC236}">
                <a16:creationId xmlns:a16="http://schemas.microsoft.com/office/drawing/2014/main" id="{CDA07820-E2D0-4AEF-A9A2-62ADB19A2BC6}"/>
              </a:ext>
            </a:extLst>
          </p:cNvPr>
          <p:cNvSpPr>
            <a:spLocks noGrp="1"/>
          </p:cNvSpPr>
          <p:nvPr>
            <p:ph idx="1"/>
          </p:nvPr>
        </p:nvSpPr>
        <p:spPr>
          <a:xfrm>
            <a:off x="1251678" y="1165123"/>
            <a:ext cx="10178322" cy="4714469"/>
          </a:xfrm>
        </p:spPr>
        <p:txBody>
          <a:bodyPr>
            <a:normAutofit lnSpcReduction="10000"/>
          </a:bodyPr>
          <a:lstStyle/>
          <a:p>
            <a:r>
              <a:rPr lang="en-US" dirty="0" err="1"/>
              <a:t>Elmas</a:t>
            </a:r>
            <a:r>
              <a:rPr lang="en-US" dirty="0"/>
              <a:t> </a:t>
            </a:r>
            <a:r>
              <a:rPr lang="en-US" dirty="0" err="1"/>
              <a:t>Sahin</a:t>
            </a:r>
            <a:r>
              <a:rPr lang="en-US" dirty="0"/>
              <a:t>. On Comparative Literature. International Journal of Literature and Arts. Special Issue: World Literature, Comparative Literature and (Comparative) Cultural Studies. Vol. 4, No. 1-1, 2016, pp. 5-12. </a:t>
            </a:r>
            <a:r>
              <a:rPr lang="en-US" dirty="0" err="1"/>
              <a:t>doi</a:t>
            </a:r>
            <a:r>
              <a:rPr lang="en-US" dirty="0"/>
              <a:t>: 10.11648/j.ijla.s.2016040101.12 </a:t>
            </a:r>
          </a:p>
          <a:p>
            <a:r>
              <a:rPr lang="en-US" dirty="0" err="1"/>
              <a:t>Haun</a:t>
            </a:r>
            <a:r>
              <a:rPr lang="en-US" dirty="0"/>
              <a:t> </a:t>
            </a:r>
            <a:r>
              <a:rPr lang="en-US" dirty="0" err="1"/>
              <a:t>Saussy</a:t>
            </a:r>
            <a:r>
              <a:rPr lang="en-US" dirty="0"/>
              <a:t>, ‘Comparative Literature?’, PMLA 2003, 118(2): 336-41 (336, 340). xl Bernheimer, Comparative Literature in the Age of Multiculturalism, p. 12. </a:t>
            </a:r>
          </a:p>
          <a:p>
            <a:r>
              <a:rPr lang="en-US" dirty="0"/>
              <a:t>Ferris, David, ‘Indiscipline’, in Comparative Literature in the Age of Globalization,  edited by </a:t>
            </a:r>
            <a:r>
              <a:rPr lang="en-US" dirty="0" err="1"/>
              <a:t>Haun</a:t>
            </a:r>
            <a:r>
              <a:rPr lang="en-US" dirty="0"/>
              <a:t> </a:t>
            </a:r>
            <a:r>
              <a:rPr lang="en-US" dirty="0" err="1"/>
              <a:t>Saussy</a:t>
            </a:r>
            <a:r>
              <a:rPr lang="en-US" dirty="0"/>
              <a:t> (Baltimore: Johns Hopkins University Press, 2006), pp. 78-99  (p. 91). </a:t>
            </a:r>
          </a:p>
          <a:p>
            <a:r>
              <a:rPr lang="en-US" dirty="0"/>
              <a:t>R. A. </a:t>
            </a:r>
            <a:r>
              <a:rPr lang="en-US" dirty="0" err="1"/>
              <a:t>Jelliffe</a:t>
            </a:r>
            <a:r>
              <a:rPr lang="en-US" dirty="0"/>
              <a:t>, ‘An Experiment in Comparative Literature’, College English 9  (1947) 2: 85-87 (p. 86). </a:t>
            </a:r>
          </a:p>
          <a:p>
            <a:r>
              <a:rPr lang="en-US" dirty="0"/>
              <a:t> Steiner, George, ‘What Is Comparative Literature?’, Comparative Criticism, 18  (1996), 157-71 (p. 436). </a:t>
            </a:r>
          </a:p>
          <a:p>
            <a:r>
              <a:rPr lang="en-US" dirty="0"/>
              <a:t>René </a:t>
            </a:r>
            <a:r>
              <a:rPr lang="en-US" dirty="0" err="1"/>
              <a:t>Wellek</a:t>
            </a:r>
            <a:r>
              <a:rPr lang="en-US" dirty="0"/>
              <a:t>, ‘The Crisis of Comparative Literature’, in Concepts of Criticism,  edited by Stephen G. Nichols (New Haven &amp; London: Yale University Press, 1963),  pp. 282-295 (p. 290). </a:t>
            </a:r>
          </a:p>
          <a:p>
            <a:endParaRPr lang="en-US" dirty="0"/>
          </a:p>
        </p:txBody>
      </p:sp>
    </p:spTree>
    <p:extLst>
      <p:ext uri="{BB962C8B-B14F-4D97-AF65-F5344CB8AC3E}">
        <p14:creationId xmlns:p14="http://schemas.microsoft.com/office/powerpoint/2010/main" val="175653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813DE-A771-428F-B307-4D65EDB70402}"/>
              </a:ext>
            </a:extLst>
          </p:cNvPr>
          <p:cNvSpPr>
            <a:spLocks noGrp="1"/>
          </p:cNvSpPr>
          <p:nvPr>
            <p:ph type="title"/>
          </p:nvPr>
        </p:nvSpPr>
        <p:spPr/>
        <p:txBody>
          <a:bodyPr/>
          <a:lstStyle/>
          <a:p>
            <a:r>
              <a:rPr lang="en-GB" sz="5400" dirty="0"/>
              <a:t>Codes of Conduct</a:t>
            </a:r>
            <a:endParaRPr lang="en-US" dirty="0"/>
          </a:p>
        </p:txBody>
      </p:sp>
      <p:sp>
        <p:nvSpPr>
          <p:cNvPr id="3" name="Content Placeholder 2">
            <a:extLst>
              <a:ext uri="{FF2B5EF4-FFF2-40B4-BE49-F238E27FC236}">
                <a16:creationId xmlns:a16="http://schemas.microsoft.com/office/drawing/2014/main" id="{D925462F-1B28-4FD5-8625-A01359FC39AB}"/>
              </a:ext>
            </a:extLst>
          </p:cNvPr>
          <p:cNvSpPr>
            <a:spLocks noGrp="1"/>
          </p:cNvSpPr>
          <p:nvPr>
            <p:ph idx="1"/>
          </p:nvPr>
        </p:nvSpPr>
        <p:spPr>
          <a:xfrm>
            <a:off x="1251678" y="1356853"/>
            <a:ext cx="10178322" cy="5309418"/>
          </a:xfrm>
        </p:spPr>
        <p:txBody>
          <a:bodyPr>
            <a:normAutofit/>
          </a:bodyPr>
          <a:lstStyle/>
          <a:p>
            <a:r>
              <a:rPr lang="en-GB" sz="3200" dirty="0"/>
              <a:t>Phones are not allowed</a:t>
            </a:r>
          </a:p>
          <a:p>
            <a:r>
              <a:rPr lang="en-GB" sz="3200" dirty="0"/>
              <a:t>Start 12 to 1.30 p.m.</a:t>
            </a:r>
          </a:p>
          <a:p>
            <a:r>
              <a:rPr lang="en-GB" sz="3200" dirty="0"/>
              <a:t>Doors closes 12.10 p.m.</a:t>
            </a:r>
          </a:p>
          <a:p>
            <a:r>
              <a:rPr lang="en-GB" sz="3200" dirty="0"/>
              <a:t>What is in it for you? Listening, Reading and Critical thinking</a:t>
            </a:r>
          </a:p>
          <a:p>
            <a:r>
              <a:rPr lang="en-GB" sz="3200" dirty="0"/>
              <a:t>Volunteers for Reflection Tree </a:t>
            </a:r>
          </a:p>
          <a:p>
            <a:r>
              <a:rPr lang="en-GB" sz="3200" dirty="0"/>
              <a:t>Question Bank </a:t>
            </a:r>
          </a:p>
          <a:p>
            <a:endParaRPr lang="en-US" dirty="0"/>
          </a:p>
        </p:txBody>
      </p:sp>
    </p:spTree>
    <p:extLst>
      <p:ext uri="{BB962C8B-B14F-4D97-AF65-F5344CB8AC3E}">
        <p14:creationId xmlns:p14="http://schemas.microsoft.com/office/powerpoint/2010/main" val="590806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5C9D3F81-3B5D-450F-A486-9424FC19B7BB}"/>
              </a:ext>
            </a:extLst>
          </p:cNvPr>
          <p:cNvSpPr/>
          <p:nvPr/>
        </p:nvSpPr>
        <p:spPr>
          <a:xfrm>
            <a:off x="2096731" y="-44246"/>
            <a:ext cx="182634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William Words Worth</a:t>
            </a:r>
          </a:p>
        </p:txBody>
      </p:sp>
      <p:sp>
        <p:nvSpPr>
          <p:cNvPr id="6" name="Oval 5">
            <a:extLst>
              <a:ext uri="{FF2B5EF4-FFF2-40B4-BE49-F238E27FC236}">
                <a16:creationId xmlns:a16="http://schemas.microsoft.com/office/drawing/2014/main" id="{D3F73422-F011-4C65-BC89-7B17201448E3}"/>
              </a:ext>
            </a:extLst>
          </p:cNvPr>
          <p:cNvSpPr/>
          <p:nvPr/>
        </p:nvSpPr>
        <p:spPr>
          <a:xfrm>
            <a:off x="1061884" y="2455606"/>
            <a:ext cx="1425677"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000" b="1" dirty="0">
                <a:solidFill>
                  <a:schemeClr val="tx1"/>
                </a:solidFill>
              </a:rPr>
              <a:t>بجماليون لتوفيق الحكيم</a:t>
            </a:r>
            <a:endParaRPr lang="en-US" sz="2000" b="1" dirty="0">
              <a:solidFill>
                <a:schemeClr val="tx1"/>
              </a:solidFill>
            </a:endParaRPr>
          </a:p>
        </p:txBody>
      </p:sp>
      <p:sp>
        <p:nvSpPr>
          <p:cNvPr id="7" name="Oval 6">
            <a:extLst>
              <a:ext uri="{FF2B5EF4-FFF2-40B4-BE49-F238E27FC236}">
                <a16:creationId xmlns:a16="http://schemas.microsoft.com/office/drawing/2014/main" id="{A9950995-B1AB-4A98-B62A-6948795E9227}"/>
              </a:ext>
            </a:extLst>
          </p:cNvPr>
          <p:cNvSpPr/>
          <p:nvPr/>
        </p:nvSpPr>
        <p:spPr>
          <a:xfrm>
            <a:off x="2096730" y="5737124"/>
            <a:ext cx="2219631"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Old Testament</a:t>
            </a:r>
          </a:p>
        </p:txBody>
      </p:sp>
      <p:sp>
        <p:nvSpPr>
          <p:cNvPr id="8" name="Oval 7">
            <a:extLst>
              <a:ext uri="{FF2B5EF4-FFF2-40B4-BE49-F238E27FC236}">
                <a16:creationId xmlns:a16="http://schemas.microsoft.com/office/drawing/2014/main" id="{82BC3C34-4BC4-4A4B-8E66-777809E3D12F}"/>
              </a:ext>
            </a:extLst>
          </p:cNvPr>
          <p:cNvSpPr/>
          <p:nvPr/>
        </p:nvSpPr>
        <p:spPr>
          <a:xfrm>
            <a:off x="2096730" y="1578077"/>
            <a:ext cx="231672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Post colonial age</a:t>
            </a:r>
          </a:p>
        </p:txBody>
      </p:sp>
      <p:sp>
        <p:nvSpPr>
          <p:cNvPr id="9" name="Oval 8">
            <a:extLst>
              <a:ext uri="{FF2B5EF4-FFF2-40B4-BE49-F238E27FC236}">
                <a16:creationId xmlns:a16="http://schemas.microsoft.com/office/drawing/2014/main" id="{0E1A7509-81E1-434B-8D87-AAFBF52DA3A1}"/>
              </a:ext>
            </a:extLst>
          </p:cNvPr>
          <p:cNvSpPr/>
          <p:nvPr/>
        </p:nvSpPr>
        <p:spPr>
          <a:xfrm>
            <a:off x="1075406" y="833281"/>
            <a:ext cx="160880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000" b="1" dirty="0">
                <a:solidFill>
                  <a:schemeClr val="tx1"/>
                </a:solidFill>
              </a:rPr>
              <a:t>تراب الماس </a:t>
            </a:r>
          </a:p>
          <a:p>
            <a:pPr algn="ctr"/>
            <a:r>
              <a:rPr lang="ar-EG" sz="2000" b="1" dirty="0">
                <a:solidFill>
                  <a:schemeClr val="tx1"/>
                </a:solidFill>
              </a:rPr>
              <a:t>لأحمد مراد</a:t>
            </a:r>
            <a:endParaRPr lang="en-US" dirty="0">
              <a:solidFill>
                <a:schemeClr val="tx1"/>
              </a:solidFill>
            </a:endParaRPr>
          </a:p>
        </p:txBody>
      </p:sp>
      <p:sp>
        <p:nvSpPr>
          <p:cNvPr id="10" name="Oval 9">
            <a:extLst>
              <a:ext uri="{FF2B5EF4-FFF2-40B4-BE49-F238E27FC236}">
                <a16:creationId xmlns:a16="http://schemas.microsoft.com/office/drawing/2014/main" id="{BE31E27A-529E-4A4E-B37D-F45661423CAE}"/>
              </a:ext>
            </a:extLst>
          </p:cNvPr>
          <p:cNvSpPr/>
          <p:nvPr/>
        </p:nvSpPr>
        <p:spPr>
          <a:xfrm>
            <a:off x="3395816" y="2374488"/>
            <a:ext cx="162723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b="1" dirty="0">
                <a:solidFill>
                  <a:schemeClr val="tx1"/>
                </a:solidFill>
              </a:rPr>
              <a:t>تراب الماس فيلم لأسر ياسين</a:t>
            </a:r>
            <a:endParaRPr lang="en-US" b="1" dirty="0">
              <a:solidFill>
                <a:schemeClr val="tx1"/>
              </a:solidFill>
            </a:endParaRPr>
          </a:p>
        </p:txBody>
      </p:sp>
      <p:sp>
        <p:nvSpPr>
          <p:cNvPr id="11" name="Oval 10">
            <a:extLst>
              <a:ext uri="{FF2B5EF4-FFF2-40B4-BE49-F238E27FC236}">
                <a16:creationId xmlns:a16="http://schemas.microsoft.com/office/drawing/2014/main" id="{D49BF7C0-45A3-4EDB-B96E-357FF9F399B6}"/>
              </a:ext>
            </a:extLst>
          </p:cNvPr>
          <p:cNvSpPr/>
          <p:nvPr/>
        </p:nvSpPr>
        <p:spPr>
          <a:xfrm>
            <a:off x="3274142" y="903334"/>
            <a:ext cx="282185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Pygmalion</a:t>
            </a:r>
            <a:endParaRPr lang="ar-EG" sz="2000" b="1" dirty="0">
              <a:solidFill>
                <a:schemeClr val="tx1"/>
              </a:solidFill>
            </a:endParaRPr>
          </a:p>
          <a:p>
            <a:pPr algn="ctr"/>
            <a:r>
              <a:rPr lang="en-US" sz="2000" b="1" dirty="0">
                <a:solidFill>
                  <a:schemeClr val="tx1"/>
                </a:solidFill>
              </a:rPr>
              <a:t>By Bernard Shaw</a:t>
            </a:r>
          </a:p>
        </p:txBody>
      </p:sp>
      <p:sp>
        <p:nvSpPr>
          <p:cNvPr id="12" name="Oval 11">
            <a:extLst>
              <a:ext uri="{FF2B5EF4-FFF2-40B4-BE49-F238E27FC236}">
                <a16:creationId xmlns:a16="http://schemas.microsoft.com/office/drawing/2014/main" id="{0645C8DB-0270-422B-B37E-F18BA36736E7}"/>
              </a:ext>
            </a:extLst>
          </p:cNvPr>
          <p:cNvSpPr/>
          <p:nvPr/>
        </p:nvSpPr>
        <p:spPr>
          <a:xfrm>
            <a:off x="6422923" y="958644"/>
            <a:ext cx="1629696" cy="8849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dirty="0"/>
              <a:t>أ</a:t>
            </a:r>
            <a:r>
              <a:rPr lang="ar-EG" sz="2000" b="1" dirty="0">
                <a:solidFill>
                  <a:schemeClr val="tx1"/>
                </a:solidFill>
              </a:rPr>
              <a:t>دهم صبري</a:t>
            </a:r>
            <a:endParaRPr lang="en-US" sz="2000" b="1" dirty="0">
              <a:solidFill>
                <a:schemeClr val="tx1"/>
              </a:solidFill>
            </a:endParaRPr>
          </a:p>
        </p:txBody>
      </p:sp>
      <p:sp>
        <p:nvSpPr>
          <p:cNvPr id="13" name="Oval 12">
            <a:extLst>
              <a:ext uri="{FF2B5EF4-FFF2-40B4-BE49-F238E27FC236}">
                <a16:creationId xmlns:a16="http://schemas.microsoft.com/office/drawing/2014/main" id="{BC0B894B-6A73-4AA5-8818-50737A173F36}"/>
              </a:ext>
            </a:extLst>
          </p:cNvPr>
          <p:cNvSpPr/>
          <p:nvPr/>
        </p:nvSpPr>
        <p:spPr>
          <a:xfrm>
            <a:off x="1019483" y="4529603"/>
            <a:ext cx="1402327"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Don Juan</a:t>
            </a:r>
          </a:p>
        </p:txBody>
      </p:sp>
      <p:sp>
        <p:nvSpPr>
          <p:cNvPr id="14" name="Oval 13">
            <a:extLst>
              <a:ext uri="{FF2B5EF4-FFF2-40B4-BE49-F238E27FC236}">
                <a16:creationId xmlns:a16="http://schemas.microsoft.com/office/drawing/2014/main" id="{EAD4CA24-7344-46A7-85CD-61D0C1B4FB93}"/>
              </a:ext>
            </a:extLst>
          </p:cNvPr>
          <p:cNvSpPr/>
          <p:nvPr/>
        </p:nvSpPr>
        <p:spPr>
          <a:xfrm>
            <a:off x="2050031" y="3495369"/>
            <a:ext cx="119584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Bible</a:t>
            </a:r>
            <a:r>
              <a:rPr lang="en-US" dirty="0"/>
              <a:t> </a:t>
            </a:r>
          </a:p>
        </p:txBody>
      </p:sp>
      <p:sp>
        <p:nvSpPr>
          <p:cNvPr id="15" name="Oval 14">
            <a:extLst>
              <a:ext uri="{FF2B5EF4-FFF2-40B4-BE49-F238E27FC236}">
                <a16:creationId xmlns:a16="http://schemas.microsoft.com/office/drawing/2014/main" id="{71D14673-9139-4326-B6F4-25ED243830A3}"/>
              </a:ext>
            </a:extLst>
          </p:cNvPr>
          <p:cNvSpPr/>
          <p:nvPr/>
        </p:nvSpPr>
        <p:spPr>
          <a:xfrm>
            <a:off x="5399754" y="103239"/>
            <a:ext cx="162969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a:solidFill>
                  <a:schemeClr val="tx1"/>
                </a:solidFill>
              </a:rPr>
              <a:t>Quraan</a:t>
            </a:r>
            <a:r>
              <a:rPr lang="en-US" dirty="0"/>
              <a:t> </a:t>
            </a:r>
          </a:p>
        </p:txBody>
      </p:sp>
      <p:sp>
        <p:nvSpPr>
          <p:cNvPr id="16" name="TextBox 15">
            <a:extLst>
              <a:ext uri="{FF2B5EF4-FFF2-40B4-BE49-F238E27FC236}">
                <a16:creationId xmlns:a16="http://schemas.microsoft.com/office/drawing/2014/main" id="{E2AD3751-7747-450D-8831-BF4281973C9F}"/>
              </a:ext>
            </a:extLst>
          </p:cNvPr>
          <p:cNvSpPr txBox="1"/>
          <p:nvPr/>
        </p:nvSpPr>
        <p:spPr>
          <a:xfrm flipH="1">
            <a:off x="4082230" y="2805879"/>
            <a:ext cx="1718187" cy="51619"/>
          </a:xfrm>
          <a:prstGeom prst="rect">
            <a:avLst/>
          </a:prstGeom>
          <a:noFill/>
        </p:spPr>
        <p:txBody>
          <a:bodyPr wrap="square" rtlCol="0">
            <a:spAutoFit/>
          </a:bodyPr>
          <a:lstStyle/>
          <a:p>
            <a:endParaRPr lang="en-US" dirty="0"/>
          </a:p>
        </p:txBody>
      </p:sp>
      <p:sp>
        <p:nvSpPr>
          <p:cNvPr id="18" name="Oval 17">
            <a:extLst>
              <a:ext uri="{FF2B5EF4-FFF2-40B4-BE49-F238E27FC236}">
                <a16:creationId xmlns:a16="http://schemas.microsoft.com/office/drawing/2014/main" id="{65C42D7A-22B4-4410-94AC-19E9D461FCA6}"/>
              </a:ext>
            </a:extLst>
          </p:cNvPr>
          <p:cNvSpPr/>
          <p:nvPr/>
        </p:nvSpPr>
        <p:spPr>
          <a:xfrm>
            <a:off x="5471652" y="2109019"/>
            <a:ext cx="180299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Darwin’s theory</a:t>
            </a:r>
          </a:p>
        </p:txBody>
      </p:sp>
      <p:sp>
        <p:nvSpPr>
          <p:cNvPr id="19" name="Oval 18">
            <a:extLst>
              <a:ext uri="{FF2B5EF4-FFF2-40B4-BE49-F238E27FC236}">
                <a16:creationId xmlns:a16="http://schemas.microsoft.com/office/drawing/2014/main" id="{950B7883-3F36-415E-B1A9-3C2832AB9C5F}"/>
              </a:ext>
            </a:extLst>
          </p:cNvPr>
          <p:cNvSpPr/>
          <p:nvPr/>
        </p:nvSpPr>
        <p:spPr>
          <a:xfrm>
            <a:off x="7413521" y="1791931"/>
            <a:ext cx="2376333"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b="1" dirty="0">
                <a:solidFill>
                  <a:schemeClr val="tx1"/>
                </a:solidFill>
              </a:rPr>
              <a:t>سيدتي الجميلة لفؤاد المهندس وشويكار</a:t>
            </a:r>
            <a:endParaRPr lang="en-US" b="1" dirty="0">
              <a:solidFill>
                <a:schemeClr val="tx1"/>
              </a:solidFill>
            </a:endParaRPr>
          </a:p>
        </p:txBody>
      </p:sp>
      <p:sp>
        <p:nvSpPr>
          <p:cNvPr id="20" name="Oval 19">
            <a:extLst>
              <a:ext uri="{FF2B5EF4-FFF2-40B4-BE49-F238E27FC236}">
                <a16:creationId xmlns:a16="http://schemas.microsoft.com/office/drawing/2014/main" id="{98417201-B9E4-4B9B-883F-F9AEBABF7CC8}"/>
              </a:ext>
            </a:extLst>
          </p:cNvPr>
          <p:cNvSpPr/>
          <p:nvPr/>
        </p:nvSpPr>
        <p:spPr>
          <a:xfrm>
            <a:off x="4875571" y="5574889"/>
            <a:ext cx="176980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USA Wars </a:t>
            </a:r>
          </a:p>
        </p:txBody>
      </p:sp>
      <p:sp>
        <p:nvSpPr>
          <p:cNvPr id="21" name="Oval 20">
            <a:extLst>
              <a:ext uri="{FF2B5EF4-FFF2-40B4-BE49-F238E27FC236}">
                <a16:creationId xmlns:a16="http://schemas.microsoft.com/office/drawing/2014/main" id="{A0F10F90-7204-404F-B021-D59EFFBAB31E}"/>
              </a:ext>
            </a:extLst>
          </p:cNvPr>
          <p:cNvSpPr/>
          <p:nvPr/>
        </p:nvSpPr>
        <p:spPr>
          <a:xfrm>
            <a:off x="7211960" y="22122"/>
            <a:ext cx="237633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Second language acquisition</a:t>
            </a:r>
            <a:endParaRPr lang="en-US" b="1" dirty="0">
              <a:solidFill>
                <a:schemeClr val="tx1"/>
              </a:solidFill>
            </a:endParaRPr>
          </a:p>
        </p:txBody>
      </p:sp>
      <p:sp>
        <p:nvSpPr>
          <p:cNvPr id="22" name="Oval 21">
            <a:extLst>
              <a:ext uri="{FF2B5EF4-FFF2-40B4-BE49-F238E27FC236}">
                <a16:creationId xmlns:a16="http://schemas.microsoft.com/office/drawing/2014/main" id="{5C524B81-26C0-4DB1-BACE-F758EA48030B}"/>
              </a:ext>
            </a:extLst>
          </p:cNvPr>
          <p:cNvSpPr/>
          <p:nvPr/>
        </p:nvSpPr>
        <p:spPr>
          <a:xfrm>
            <a:off x="8332838" y="2971800"/>
            <a:ext cx="1627237"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Planet of Apes</a:t>
            </a:r>
          </a:p>
        </p:txBody>
      </p:sp>
      <p:sp>
        <p:nvSpPr>
          <p:cNvPr id="23" name="Oval 22">
            <a:extLst>
              <a:ext uri="{FF2B5EF4-FFF2-40B4-BE49-F238E27FC236}">
                <a16:creationId xmlns:a16="http://schemas.microsoft.com/office/drawing/2014/main" id="{43357053-1954-435F-A0C8-6A1F01768FBA}"/>
              </a:ext>
            </a:extLst>
          </p:cNvPr>
          <p:cNvSpPr/>
          <p:nvPr/>
        </p:nvSpPr>
        <p:spPr>
          <a:xfrm>
            <a:off x="9792929" y="1050822"/>
            <a:ext cx="176980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b="1" dirty="0">
                <a:ln w="0"/>
                <a:solidFill>
                  <a:schemeClr val="tx1"/>
                </a:solidFill>
                <a:effectLst>
                  <a:outerShdw blurRad="38100" dist="19050" dir="2700000" algn="tl" rotWithShape="0">
                    <a:schemeClr val="dk1">
                      <a:alpha val="40000"/>
                    </a:schemeClr>
                  </a:outerShdw>
                </a:effectLst>
              </a:rPr>
              <a:t>ظل الأفعي ليوسف زيدان</a:t>
            </a:r>
            <a:endParaRPr lang="en-US" b="1" dirty="0"/>
          </a:p>
        </p:txBody>
      </p:sp>
      <p:sp>
        <p:nvSpPr>
          <p:cNvPr id="24" name="Oval 23">
            <a:extLst>
              <a:ext uri="{FF2B5EF4-FFF2-40B4-BE49-F238E27FC236}">
                <a16:creationId xmlns:a16="http://schemas.microsoft.com/office/drawing/2014/main" id="{40D341C8-B000-4407-9870-A4A2EFC32FBE}"/>
              </a:ext>
            </a:extLst>
          </p:cNvPr>
          <p:cNvSpPr/>
          <p:nvPr/>
        </p:nvSpPr>
        <p:spPr>
          <a:xfrm>
            <a:off x="9925664" y="44244"/>
            <a:ext cx="2138517"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Kite Runner by Khaled Hosseini</a:t>
            </a:r>
          </a:p>
        </p:txBody>
      </p:sp>
      <p:sp>
        <p:nvSpPr>
          <p:cNvPr id="25" name="Oval 24">
            <a:extLst>
              <a:ext uri="{FF2B5EF4-FFF2-40B4-BE49-F238E27FC236}">
                <a16:creationId xmlns:a16="http://schemas.microsoft.com/office/drawing/2014/main" id="{FFF916A4-6D4E-4FDA-83B7-CEB602E0F9D2}"/>
              </a:ext>
            </a:extLst>
          </p:cNvPr>
          <p:cNvSpPr/>
          <p:nvPr/>
        </p:nvSpPr>
        <p:spPr>
          <a:xfrm>
            <a:off x="6791320" y="4896460"/>
            <a:ext cx="1825729" cy="16260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n w="0"/>
                <a:solidFill>
                  <a:schemeClr val="tx1"/>
                </a:solidFill>
                <a:effectLst>
                  <a:outerShdw blurRad="38100" dist="19050" dir="2700000" algn="tl" rotWithShape="0">
                    <a:schemeClr val="dk1">
                      <a:alpha val="40000"/>
                    </a:schemeClr>
                  </a:outerShdw>
                </a:effectLst>
              </a:rPr>
              <a:t>A Thousand Splendid Suns by Khaled Hosseini</a:t>
            </a:r>
            <a:endParaRPr lang="en-US" dirty="0"/>
          </a:p>
        </p:txBody>
      </p:sp>
      <p:sp>
        <p:nvSpPr>
          <p:cNvPr id="26" name="Oval 25">
            <a:extLst>
              <a:ext uri="{FF2B5EF4-FFF2-40B4-BE49-F238E27FC236}">
                <a16:creationId xmlns:a16="http://schemas.microsoft.com/office/drawing/2014/main" id="{98B5D2FC-8931-4246-950D-880BFAA93659}"/>
              </a:ext>
            </a:extLst>
          </p:cNvPr>
          <p:cNvSpPr/>
          <p:nvPr/>
        </p:nvSpPr>
        <p:spPr>
          <a:xfrm>
            <a:off x="10368112" y="2890683"/>
            <a:ext cx="1555953"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TESOL</a:t>
            </a:r>
            <a:endParaRPr lang="en-US" sz="2000" b="1" dirty="0">
              <a:solidFill>
                <a:schemeClr val="tx1"/>
              </a:solidFill>
            </a:endParaRPr>
          </a:p>
        </p:txBody>
      </p:sp>
      <p:sp>
        <p:nvSpPr>
          <p:cNvPr id="27" name="Oval 26">
            <a:extLst>
              <a:ext uri="{FF2B5EF4-FFF2-40B4-BE49-F238E27FC236}">
                <a16:creationId xmlns:a16="http://schemas.microsoft.com/office/drawing/2014/main" id="{2799D1AF-4C7D-4B46-AF0D-5A5BF72A0690}"/>
              </a:ext>
            </a:extLst>
          </p:cNvPr>
          <p:cNvSpPr/>
          <p:nvPr/>
        </p:nvSpPr>
        <p:spPr>
          <a:xfrm>
            <a:off x="10014153" y="4601499"/>
            <a:ext cx="1825729"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ln w="0"/>
                <a:solidFill>
                  <a:schemeClr val="tx1"/>
                </a:solidFill>
                <a:effectLst>
                  <a:outerShdw blurRad="38100" dist="19050" dir="2700000" algn="tl" rotWithShape="0">
                    <a:schemeClr val="dk1">
                      <a:alpha val="40000"/>
                    </a:schemeClr>
                  </a:outerShdw>
                </a:effectLst>
              </a:rPr>
              <a:t>Stonning</a:t>
            </a:r>
            <a:r>
              <a:rPr lang="en-US" b="1" dirty="0">
                <a:ln w="0"/>
                <a:solidFill>
                  <a:schemeClr val="tx1"/>
                </a:solidFill>
                <a:effectLst>
                  <a:outerShdw blurRad="38100" dist="19050" dir="2700000" algn="tl" rotWithShape="0">
                    <a:schemeClr val="dk1">
                      <a:alpha val="40000"/>
                    </a:schemeClr>
                  </a:outerShdw>
                </a:effectLst>
              </a:rPr>
              <a:t> of Soraya</a:t>
            </a:r>
          </a:p>
        </p:txBody>
      </p:sp>
      <p:sp>
        <p:nvSpPr>
          <p:cNvPr id="28" name="Oval 27">
            <a:extLst>
              <a:ext uri="{FF2B5EF4-FFF2-40B4-BE49-F238E27FC236}">
                <a16:creationId xmlns:a16="http://schemas.microsoft.com/office/drawing/2014/main" id="{40A665E5-F710-44F8-BA05-948DE334549E}"/>
              </a:ext>
            </a:extLst>
          </p:cNvPr>
          <p:cNvSpPr/>
          <p:nvPr/>
        </p:nvSpPr>
        <p:spPr>
          <a:xfrm>
            <a:off x="8155858" y="4306530"/>
            <a:ext cx="1769806" cy="9438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MBA</a:t>
            </a:r>
            <a:endParaRPr lang="en-US" sz="2000" b="1" dirty="0">
              <a:solidFill>
                <a:schemeClr val="tx1"/>
              </a:solidFill>
            </a:endParaRPr>
          </a:p>
        </p:txBody>
      </p:sp>
      <p:sp>
        <p:nvSpPr>
          <p:cNvPr id="29" name="Oval 28">
            <a:extLst>
              <a:ext uri="{FF2B5EF4-FFF2-40B4-BE49-F238E27FC236}">
                <a16:creationId xmlns:a16="http://schemas.microsoft.com/office/drawing/2014/main" id="{EB58C836-6C2E-4FB3-91B0-23320B7955AC}"/>
              </a:ext>
            </a:extLst>
          </p:cNvPr>
          <p:cNvSpPr/>
          <p:nvPr/>
        </p:nvSpPr>
        <p:spPr>
          <a:xfrm>
            <a:off x="4669093" y="4428203"/>
            <a:ext cx="2542867" cy="8388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Managerial quality</a:t>
            </a:r>
          </a:p>
        </p:txBody>
      </p:sp>
      <p:sp>
        <p:nvSpPr>
          <p:cNvPr id="30" name="Rectangle: Rounded Corners 29">
            <a:extLst>
              <a:ext uri="{FF2B5EF4-FFF2-40B4-BE49-F238E27FC236}">
                <a16:creationId xmlns:a16="http://schemas.microsoft.com/office/drawing/2014/main" id="{4734DA78-41D3-42B8-A0D5-3FB3819F0399}"/>
              </a:ext>
            </a:extLst>
          </p:cNvPr>
          <p:cNvSpPr/>
          <p:nvPr/>
        </p:nvSpPr>
        <p:spPr>
          <a:xfrm>
            <a:off x="3672349" y="3366319"/>
            <a:ext cx="399681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Wide borders almost not defined</a:t>
            </a:r>
          </a:p>
        </p:txBody>
      </p:sp>
      <p:sp>
        <p:nvSpPr>
          <p:cNvPr id="2" name="Oval 1">
            <a:extLst>
              <a:ext uri="{FF2B5EF4-FFF2-40B4-BE49-F238E27FC236}">
                <a16:creationId xmlns:a16="http://schemas.microsoft.com/office/drawing/2014/main" id="{70E99914-6675-4628-8122-98C36A22EC40}"/>
              </a:ext>
            </a:extLst>
          </p:cNvPr>
          <p:cNvSpPr/>
          <p:nvPr/>
        </p:nvSpPr>
        <p:spPr>
          <a:xfrm>
            <a:off x="9011263" y="5674440"/>
            <a:ext cx="2219631"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0"/>
                <a:solidFill>
                  <a:schemeClr val="tx1"/>
                </a:solidFill>
                <a:effectLst>
                  <a:outerShdw blurRad="38100" dist="19050" dir="2700000" algn="tl" rotWithShape="0">
                    <a:schemeClr val="dk1">
                      <a:alpha val="40000"/>
                    </a:schemeClr>
                  </a:outerShdw>
                </a:effectLst>
              </a:rPr>
              <a:t>Pygmalion by Bernard Shaw</a:t>
            </a:r>
            <a:endParaRPr lang="en-US" b="1" dirty="0">
              <a:ln w="0"/>
              <a:solidFill>
                <a:schemeClr val="tx1"/>
              </a:solidFill>
              <a:effectLst>
                <a:outerShdw blurRad="38100" dist="19050" dir="2700000" algn="tl" rotWithShape="0">
                  <a:schemeClr val="dk1">
                    <a:alpha val="40000"/>
                  </a:schemeClr>
                </a:outerShdw>
              </a:effectLst>
            </a:endParaRPr>
          </a:p>
        </p:txBody>
      </p:sp>
      <p:sp>
        <p:nvSpPr>
          <p:cNvPr id="3" name="Oval 2">
            <a:extLst>
              <a:ext uri="{FF2B5EF4-FFF2-40B4-BE49-F238E27FC236}">
                <a16:creationId xmlns:a16="http://schemas.microsoft.com/office/drawing/2014/main" id="{510303F0-7547-40D4-A90D-5360AAAD8A82}"/>
              </a:ext>
            </a:extLst>
          </p:cNvPr>
          <p:cNvSpPr/>
          <p:nvPr/>
        </p:nvSpPr>
        <p:spPr>
          <a:xfrm>
            <a:off x="2421810" y="4601499"/>
            <a:ext cx="2219631"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000" b="1" dirty="0">
                <a:ln w="0"/>
                <a:solidFill>
                  <a:schemeClr val="tx1"/>
                </a:solidFill>
                <a:effectLst>
                  <a:outerShdw blurRad="38100" dist="19050" dir="2700000" algn="tl" rotWithShape="0">
                    <a:schemeClr val="dk1">
                      <a:alpha val="40000"/>
                    </a:schemeClr>
                  </a:outerShdw>
                </a:effectLst>
              </a:rPr>
              <a:t>بجماليون لتوفيق الحكيم</a:t>
            </a:r>
            <a:endParaRPr lang="en-US" sz="2000" b="1"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351748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FF520-420A-47E7-A7A3-3C339650C81E}"/>
              </a:ext>
            </a:extLst>
          </p:cNvPr>
          <p:cNvSpPr>
            <a:spLocks noGrp="1"/>
          </p:cNvSpPr>
          <p:nvPr>
            <p:ph type="ctrTitle"/>
          </p:nvPr>
        </p:nvSpPr>
        <p:spPr/>
        <p:txBody>
          <a:bodyPr/>
          <a:lstStyle/>
          <a:p>
            <a:r>
              <a:rPr lang="en-GB" dirty="0"/>
              <a:t>What is Comparative Literature</a:t>
            </a:r>
            <a:endParaRPr lang="en-US" dirty="0"/>
          </a:p>
        </p:txBody>
      </p:sp>
      <p:sp>
        <p:nvSpPr>
          <p:cNvPr id="3" name="Subtitle 2">
            <a:extLst>
              <a:ext uri="{FF2B5EF4-FFF2-40B4-BE49-F238E27FC236}">
                <a16:creationId xmlns:a16="http://schemas.microsoft.com/office/drawing/2014/main" id="{26DE42C2-07F5-4269-A4EA-77B14FE849D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659581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AC4FF1-D27F-4753-B2A8-38EFB5716C93}"/>
              </a:ext>
            </a:extLst>
          </p:cNvPr>
          <p:cNvSpPr>
            <a:spLocks noGrp="1"/>
          </p:cNvSpPr>
          <p:nvPr>
            <p:ph idx="1"/>
          </p:nvPr>
        </p:nvSpPr>
        <p:spPr>
          <a:xfrm>
            <a:off x="894735" y="147484"/>
            <a:ext cx="10889226" cy="6401337"/>
          </a:xfrm>
        </p:spPr>
        <p:txBody>
          <a:bodyPr>
            <a:normAutofit fontScale="62500" lnSpcReduction="20000"/>
          </a:bodyPr>
          <a:lstStyle/>
          <a:p>
            <a:r>
              <a:rPr lang="en-US" sz="3200" dirty="0"/>
              <a:t>The word 'comparative' derived from Latin </a:t>
            </a:r>
            <a:r>
              <a:rPr lang="en-US" sz="4600" b="1" dirty="0" err="1"/>
              <a:t>comparativus</a:t>
            </a:r>
            <a:r>
              <a:rPr lang="en-US" sz="4600" dirty="0"/>
              <a:t>,</a:t>
            </a:r>
            <a:r>
              <a:rPr lang="en-US" sz="3200" dirty="0"/>
              <a:t> from </a:t>
            </a:r>
            <a:r>
              <a:rPr lang="en-US" sz="5700" b="1" dirty="0" err="1"/>
              <a:t>comparare</a:t>
            </a:r>
            <a:r>
              <a:rPr lang="en-US" sz="5700" dirty="0"/>
              <a:t> </a:t>
            </a:r>
            <a:endParaRPr lang="en-US" sz="3200" dirty="0"/>
          </a:p>
          <a:p>
            <a:r>
              <a:rPr lang="en-US" sz="3200" dirty="0"/>
              <a:t>It is an </a:t>
            </a:r>
            <a:r>
              <a:rPr lang="en-US" sz="3200" b="1" dirty="0"/>
              <a:t>observation</a:t>
            </a:r>
            <a:r>
              <a:rPr lang="en-US" sz="3200" dirty="0"/>
              <a:t> or </a:t>
            </a:r>
            <a:r>
              <a:rPr lang="en-US" sz="3200" b="1" dirty="0"/>
              <a:t>judgment</a:t>
            </a:r>
            <a:r>
              <a:rPr lang="en-US" sz="3200" dirty="0"/>
              <a:t> of </a:t>
            </a:r>
            <a:r>
              <a:rPr lang="en-US" sz="3200" b="1" dirty="0"/>
              <a:t>similarities</a:t>
            </a:r>
            <a:r>
              <a:rPr lang="en-US" sz="3200" dirty="0"/>
              <a:t> or </a:t>
            </a:r>
            <a:r>
              <a:rPr lang="en-US" sz="3200" b="1" dirty="0"/>
              <a:t>dissimilarities</a:t>
            </a:r>
            <a:r>
              <a:rPr lang="en-US" sz="3200" dirty="0"/>
              <a:t> between two or more branches of science or subjects of study </a:t>
            </a:r>
          </a:p>
          <a:p>
            <a:r>
              <a:rPr lang="en-US" sz="4600" b="1" dirty="0"/>
              <a:t>Linguistic</a:t>
            </a:r>
            <a:r>
              <a:rPr lang="en-US" sz="3200" dirty="0"/>
              <a:t> boundaries</a:t>
            </a:r>
          </a:p>
          <a:p>
            <a:r>
              <a:rPr lang="en-GB" sz="4600" dirty="0"/>
              <a:t>N</a:t>
            </a:r>
            <a:r>
              <a:rPr lang="en-US" sz="4600" b="1" dirty="0" err="1"/>
              <a:t>ational</a:t>
            </a:r>
            <a:r>
              <a:rPr lang="en-US" sz="4600" dirty="0"/>
              <a:t>/ </a:t>
            </a:r>
            <a:r>
              <a:rPr lang="en-US" sz="4600" b="1" dirty="0"/>
              <a:t>cultural</a:t>
            </a:r>
            <a:r>
              <a:rPr lang="en-US" sz="4600" dirty="0"/>
              <a:t> </a:t>
            </a:r>
            <a:r>
              <a:rPr lang="en-US" sz="3200" dirty="0"/>
              <a:t>boundaries</a:t>
            </a:r>
          </a:p>
          <a:p>
            <a:r>
              <a:rPr lang="en-GB" sz="5100" dirty="0"/>
              <a:t>G</a:t>
            </a:r>
            <a:r>
              <a:rPr lang="en-US" sz="5100" b="1" dirty="0" err="1"/>
              <a:t>enre</a:t>
            </a:r>
            <a:r>
              <a:rPr lang="en-US" sz="5100" dirty="0"/>
              <a:t> </a:t>
            </a:r>
            <a:r>
              <a:rPr lang="en-US" sz="3200" dirty="0"/>
              <a:t>(other arts forms film, drama, the visual arts, music, and new media)</a:t>
            </a:r>
          </a:p>
          <a:p>
            <a:r>
              <a:rPr lang="en-US" sz="4600" b="1" dirty="0"/>
              <a:t>Discipline</a:t>
            </a:r>
            <a:r>
              <a:rPr lang="en-US" sz="3200" dirty="0"/>
              <a:t> boundaries explore literature with history, philosophy, politics, literary theory, </a:t>
            </a:r>
          </a:p>
          <a:p>
            <a:r>
              <a:rPr lang="en-US" sz="4000" b="1" dirty="0"/>
              <a:t>Translation studies</a:t>
            </a:r>
            <a:r>
              <a:rPr lang="en-US" sz="3200" dirty="0"/>
              <a:t>:  Why do some texts get translated and others not, for example? And how have the practice and theory of translation changed over time?</a:t>
            </a:r>
            <a:endParaRPr lang="en-GB" sz="3200" dirty="0"/>
          </a:p>
          <a:p>
            <a:r>
              <a:rPr lang="en-GB" sz="3200" dirty="0"/>
              <a:t>Simply, it is an </a:t>
            </a:r>
            <a:r>
              <a:rPr lang="en-US" sz="3200" dirty="0"/>
              <a:t> </a:t>
            </a:r>
            <a:r>
              <a:rPr lang="en-US" sz="5800" b="1" dirty="0"/>
              <a:t>interdisciplinary</a:t>
            </a:r>
            <a:r>
              <a:rPr lang="en-US" sz="5800" dirty="0"/>
              <a:t> </a:t>
            </a:r>
            <a:r>
              <a:rPr lang="en-US" sz="3200" dirty="0"/>
              <a:t>framework, a </a:t>
            </a:r>
            <a:r>
              <a:rPr lang="en-US" sz="5100" b="1" dirty="0"/>
              <a:t>transnational</a:t>
            </a:r>
            <a:r>
              <a:rPr lang="en-US" sz="3200" dirty="0"/>
              <a:t> and </a:t>
            </a:r>
            <a:r>
              <a:rPr lang="en-US" sz="5800" b="1" dirty="0"/>
              <a:t>cross-cultural</a:t>
            </a:r>
            <a:r>
              <a:rPr lang="en-US" sz="5800" dirty="0"/>
              <a:t> </a:t>
            </a:r>
            <a:r>
              <a:rPr lang="en-US" sz="3200" dirty="0"/>
              <a:t>perspective.</a:t>
            </a:r>
          </a:p>
          <a:p>
            <a:r>
              <a:rPr lang="en-US" sz="3200" dirty="0"/>
              <a:t>In fact all great writings look to their own times and also look forward and backward. The process of comparison is a natural function of the reason. Even in our everyday life</a:t>
            </a:r>
          </a:p>
          <a:p>
            <a:endParaRPr lang="en-US" sz="1400" dirty="0"/>
          </a:p>
        </p:txBody>
      </p:sp>
    </p:spTree>
    <p:extLst>
      <p:ext uri="{BB962C8B-B14F-4D97-AF65-F5344CB8AC3E}">
        <p14:creationId xmlns:p14="http://schemas.microsoft.com/office/powerpoint/2010/main" val="1969848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ACF76-BEF3-401F-8539-3F362AAD22A8}"/>
              </a:ext>
            </a:extLst>
          </p:cNvPr>
          <p:cNvSpPr>
            <a:spLocks noGrp="1"/>
          </p:cNvSpPr>
          <p:nvPr>
            <p:ph type="title"/>
          </p:nvPr>
        </p:nvSpPr>
        <p:spPr/>
        <p:txBody>
          <a:bodyPr/>
          <a:lstStyle/>
          <a:p>
            <a:r>
              <a:rPr lang="en-GB" dirty="0"/>
              <a:t>Comparative Literature</a:t>
            </a:r>
            <a:endParaRPr lang="en-US" dirty="0"/>
          </a:p>
        </p:txBody>
      </p:sp>
      <p:sp>
        <p:nvSpPr>
          <p:cNvPr id="3" name="Content Placeholder 2">
            <a:extLst>
              <a:ext uri="{FF2B5EF4-FFF2-40B4-BE49-F238E27FC236}">
                <a16:creationId xmlns:a16="http://schemas.microsoft.com/office/drawing/2014/main" id="{4D5E37AE-6485-4324-B3DF-92581C263610}"/>
              </a:ext>
            </a:extLst>
          </p:cNvPr>
          <p:cNvSpPr>
            <a:spLocks noGrp="1"/>
          </p:cNvSpPr>
          <p:nvPr>
            <p:ph idx="1"/>
          </p:nvPr>
        </p:nvSpPr>
        <p:spPr>
          <a:xfrm>
            <a:off x="1251678" y="1371601"/>
            <a:ext cx="10178322" cy="5104014"/>
          </a:xfrm>
        </p:spPr>
        <p:txBody>
          <a:bodyPr>
            <a:normAutofit fontScale="92500" lnSpcReduction="20000"/>
          </a:bodyPr>
          <a:lstStyle/>
          <a:p>
            <a:r>
              <a:rPr lang="en-GB" sz="3500" b="1" dirty="0">
                <a:latin typeface="Calibri" panose="020F0502020204030204" pitchFamily="34" charset="0"/>
                <a:cs typeface="Calibri" panose="020F0502020204030204" pitchFamily="34" charset="0"/>
              </a:rPr>
              <a:t>World literature</a:t>
            </a:r>
            <a:r>
              <a:rPr lang="en-GB" sz="2800" dirty="0"/>
              <a:t>: </a:t>
            </a:r>
            <a:r>
              <a:rPr lang="en-US" sz="2800" dirty="0"/>
              <a:t> deals generally with the literature that has received a consensus on its greatness, because of being chosen by the time</a:t>
            </a:r>
            <a:endParaRPr lang="en-GB" sz="2800" dirty="0"/>
          </a:p>
          <a:p>
            <a:r>
              <a:rPr lang="en-GB" sz="4300" b="1" dirty="0">
                <a:latin typeface="Calibri" panose="020F0502020204030204" pitchFamily="34" charset="0"/>
                <a:cs typeface="Calibri" panose="020F0502020204030204" pitchFamily="34" charset="0"/>
              </a:rPr>
              <a:t>General Literature</a:t>
            </a:r>
            <a:r>
              <a:rPr lang="en-GB" sz="2800" dirty="0"/>
              <a:t>: </a:t>
            </a:r>
            <a:r>
              <a:rPr lang="en-US" sz="2800" dirty="0"/>
              <a:t> is used to mark the course and publications of foreign literatures through the English translation, which are difficult to be classified under any title of literary studies, which sometimes refer to the literary trends or problems and sometimes to the theories of general interest or aesthetics</a:t>
            </a:r>
            <a:endParaRPr lang="en-GB" sz="2800" dirty="0"/>
          </a:p>
          <a:p>
            <a:r>
              <a:rPr lang="en-GB" sz="3500" b="1" dirty="0">
                <a:latin typeface="Calibri" panose="020F0502020204030204" pitchFamily="34" charset="0"/>
                <a:cs typeface="Calibri" panose="020F0502020204030204" pitchFamily="34" charset="0"/>
              </a:rPr>
              <a:t>International studies</a:t>
            </a:r>
          </a:p>
          <a:p>
            <a:r>
              <a:rPr lang="en-GB" sz="3900" b="1" dirty="0">
                <a:latin typeface="Calibri" panose="020F0502020204030204" pitchFamily="34" charset="0"/>
                <a:cs typeface="Calibri" panose="020F0502020204030204" pitchFamily="34" charset="0"/>
              </a:rPr>
              <a:t>Cultural studies</a:t>
            </a:r>
          </a:p>
          <a:p>
            <a:r>
              <a:rPr lang="en-GB" sz="3900" b="1" dirty="0">
                <a:latin typeface="Calibri" panose="020F0502020204030204" pitchFamily="34" charset="0"/>
                <a:cs typeface="Calibri" panose="020F0502020204030204" pitchFamily="34" charset="0"/>
              </a:rPr>
              <a:t>National literature</a:t>
            </a:r>
            <a:endParaRPr lang="en-US" sz="39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59077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a:extLst>
              <a:ext uri="{FF2B5EF4-FFF2-40B4-BE49-F238E27FC236}">
                <a16:creationId xmlns:a16="http://schemas.microsoft.com/office/drawing/2014/main" id="{C2F64084-CC6C-4ABE-9114-3BD00EFACB04}"/>
              </a:ext>
            </a:extLst>
          </p:cNvPr>
          <p:cNvSpPr/>
          <p:nvPr/>
        </p:nvSpPr>
        <p:spPr>
          <a:xfrm>
            <a:off x="1002891" y="221226"/>
            <a:ext cx="10427109" cy="663677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400" b="1" dirty="0">
                <a:ln w="0"/>
                <a:solidFill>
                  <a:schemeClr val="tx1"/>
                </a:solidFill>
                <a:effectLst>
                  <a:outerShdw blurRad="38100" dist="19050" dir="2700000" algn="tl" rotWithShape="0">
                    <a:schemeClr val="dk1">
                      <a:alpha val="40000"/>
                    </a:schemeClr>
                  </a:outerShdw>
                </a:effectLst>
              </a:rPr>
              <a:t>World literature</a:t>
            </a:r>
          </a:p>
          <a:p>
            <a:pPr algn="ctr"/>
            <a:r>
              <a:rPr lang="en-GB" sz="1400" b="1">
                <a:ln w="0"/>
                <a:solidFill>
                  <a:schemeClr val="tx1"/>
                </a:solidFill>
                <a:effectLst>
                  <a:outerShdw blurRad="38100" dist="19050" dir="2700000" algn="tl" rotWithShape="0">
                    <a:schemeClr val="dk1">
                      <a:alpha val="40000"/>
                    </a:schemeClr>
                  </a:outerShdw>
                </a:effectLst>
              </a:rPr>
              <a:t>Masterpieces</a:t>
            </a:r>
            <a:endParaRPr lang="en-GB" sz="1400" b="1" dirty="0">
              <a:ln w="0"/>
              <a:solidFill>
                <a:schemeClr val="tx1"/>
              </a:solidFill>
              <a:effectLst>
                <a:outerShdw blurRad="38100" dist="19050" dir="2700000" algn="tl" rotWithShape="0">
                  <a:schemeClr val="dk1">
                    <a:alpha val="40000"/>
                  </a:schemeClr>
                </a:outerShdw>
              </a:effectLst>
            </a:endParaRPr>
          </a:p>
          <a:p>
            <a:pPr algn="ctr"/>
            <a:endParaRPr lang="en-GB" sz="2400" b="1" dirty="0">
              <a:ln w="0"/>
              <a:solidFill>
                <a:schemeClr val="tx1"/>
              </a:solidFill>
              <a:effectLst>
                <a:outerShdw blurRad="38100" dist="19050" dir="2700000" algn="tl" rotWithShape="0">
                  <a:schemeClr val="dk1">
                    <a:alpha val="40000"/>
                  </a:schemeClr>
                </a:outerShdw>
              </a:effectLst>
            </a:endParaRPr>
          </a:p>
          <a:p>
            <a:pPr algn="ctr"/>
            <a:r>
              <a:rPr lang="en-GB" sz="2400" b="1" dirty="0">
                <a:ln w="0"/>
                <a:solidFill>
                  <a:schemeClr val="tx1"/>
                </a:solidFill>
                <a:effectLst>
                  <a:outerShdw blurRad="38100" dist="19050" dir="2700000" algn="tl" rotWithShape="0">
                    <a:schemeClr val="dk1">
                      <a:alpha val="40000"/>
                    </a:schemeClr>
                  </a:outerShdw>
                </a:effectLst>
              </a:rPr>
              <a:t>General Literature</a:t>
            </a:r>
          </a:p>
          <a:p>
            <a:pPr algn="ctr"/>
            <a:r>
              <a:rPr lang="en-GB" sz="2400" b="1" dirty="0">
                <a:ln w="0"/>
                <a:solidFill>
                  <a:schemeClr val="tx1"/>
                </a:solidFill>
                <a:effectLst>
                  <a:outerShdw blurRad="38100" dist="19050" dir="2700000" algn="tl" rotWithShape="0">
                    <a:schemeClr val="dk1">
                      <a:alpha val="40000"/>
                    </a:schemeClr>
                  </a:outerShdw>
                </a:effectLst>
              </a:rPr>
              <a:t>Modernism in Europe</a:t>
            </a:r>
          </a:p>
          <a:p>
            <a:pPr algn="ctr"/>
            <a:endParaRPr lang="en-GB" sz="3600" b="1" dirty="0">
              <a:ln w="0"/>
              <a:solidFill>
                <a:schemeClr val="tx1"/>
              </a:solidFill>
              <a:effectLst>
                <a:outerShdw blurRad="38100" dist="19050" dir="2700000" algn="tl" rotWithShape="0">
                  <a:schemeClr val="dk1">
                    <a:alpha val="40000"/>
                  </a:schemeClr>
                </a:outerShdw>
              </a:effectLst>
            </a:endParaRPr>
          </a:p>
          <a:p>
            <a:pPr algn="ctr"/>
            <a:r>
              <a:rPr lang="en-GB" sz="3600" b="1" dirty="0">
                <a:ln w="0"/>
                <a:solidFill>
                  <a:schemeClr val="tx1"/>
                </a:solidFill>
                <a:effectLst>
                  <a:outerShdw blurRad="38100" dist="19050" dir="2700000" algn="tl" rotWithShape="0">
                    <a:schemeClr val="dk1">
                      <a:alpha val="40000"/>
                    </a:schemeClr>
                  </a:outerShdw>
                </a:effectLst>
              </a:rPr>
              <a:t>Cultural Literature</a:t>
            </a:r>
          </a:p>
          <a:p>
            <a:pPr algn="ctr"/>
            <a:r>
              <a:rPr lang="en-GB" sz="2400" b="1" dirty="0">
                <a:ln w="0"/>
                <a:solidFill>
                  <a:schemeClr val="tx1"/>
                </a:solidFill>
                <a:effectLst>
                  <a:outerShdw blurRad="38100" dist="19050" dir="2700000" algn="tl" rotWithShape="0">
                    <a:schemeClr val="dk1">
                      <a:alpha val="40000"/>
                    </a:schemeClr>
                  </a:outerShdw>
                </a:effectLst>
              </a:rPr>
              <a:t>USA Canada /  Egypt </a:t>
            </a:r>
            <a:r>
              <a:rPr lang="en-GB" sz="2400" b="1" dirty="0" err="1">
                <a:ln w="0"/>
                <a:solidFill>
                  <a:schemeClr val="tx1"/>
                </a:solidFill>
                <a:effectLst>
                  <a:outerShdw blurRad="38100" dist="19050" dir="2700000" algn="tl" rotWithShape="0">
                    <a:schemeClr val="dk1">
                      <a:alpha val="40000"/>
                    </a:schemeClr>
                  </a:outerShdw>
                </a:effectLst>
              </a:rPr>
              <a:t>Morroco</a:t>
            </a:r>
            <a:endParaRPr lang="en-GB" sz="3600" b="1" dirty="0">
              <a:ln w="0"/>
              <a:solidFill>
                <a:schemeClr val="tx1"/>
              </a:solidFill>
              <a:effectLst>
                <a:outerShdw blurRad="38100" dist="19050" dir="2700000" algn="tl" rotWithShape="0">
                  <a:schemeClr val="dk1">
                    <a:alpha val="40000"/>
                  </a:schemeClr>
                </a:outerShdw>
              </a:effectLst>
            </a:endParaRPr>
          </a:p>
          <a:p>
            <a:pPr algn="ctr"/>
            <a:r>
              <a:rPr lang="en-GB" sz="3600" b="1" dirty="0">
                <a:ln w="0"/>
                <a:solidFill>
                  <a:schemeClr val="tx1"/>
                </a:solidFill>
                <a:effectLst>
                  <a:outerShdw blurRad="38100" dist="19050" dir="2700000" algn="tl" rotWithShape="0">
                    <a:schemeClr val="dk1">
                      <a:alpha val="40000"/>
                    </a:schemeClr>
                  </a:outerShdw>
                </a:effectLst>
              </a:rPr>
              <a:t>National literature</a:t>
            </a:r>
          </a:p>
          <a:p>
            <a:pPr algn="ctr"/>
            <a:r>
              <a:rPr lang="en-GB" sz="2400" b="1" dirty="0">
                <a:ln w="0"/>
                <a:solidFill>
                  <a:schemeClr val="tx1"/>
                </a:solidFill>
                <a:effectLst>
                  <a:outerShdw blurRad="38100" dist="19050" dir="2700000" algn="tl" rotWithShape="0">
                    <a:schemeClr val="dk1">
                      <a:alpha val="40000"/>
                    </a:schemeClr>
                  </a:outerShdw>
                </a:effectLst>
              </a:rPr>
              <a:t>USA      India       Russia      Egypt     Britain    Canada  Brazil  Spain  </a:t>
            </a:r>
            <a:r>
              <a:rPr lang="en-GB" sz="2400" b="1" dirty="0" err="1">
                <a:ln w="0"/>
                <a:solidFill>
                  <a:schemeClr val="tx1"/>
                </a:solidFill>
                <a:effectLst>
                  <a:outerShdw blurRad="38100" dist="19050" dir="2700000" algn="tl" rotWithShape="0">
                    <a:schemeClr val="dk1">
                      <a:alpha val="40000"/>
                    </a:schemeClr>
                  </a:outerShdw>
                </a:effectLst>
              </a:rPr>
              <a:t>Morroco</a:t>
            </a:r>
            <a:endParaRPr lang="en-US" sz="2000" b="1" dirty="0">
              <a:ln w="0"/>
              <a:solidFill>
                <a:schemeClr val="tx1"/>
              </a:solidFill>
              <a:effectLst>
                <a:outerShdw blurRad="38100" dist="19050" dir="2700000" algn="tl" rotWithShape="0">
                  <a:schemeClr val="dk1">
                    <a:alpha val="40000"/>
                  </a:schemeClr>
                </a:outerShdw>
              </a:effectLst>
            </a:endParaRPr>
          </a:p>
          <a:p>
            <a:pPr algn="ctr"/>
            <a:endParaRPr lang="en-GB" sz="2400" dirty="0">
              <a:ln w="0"/>
              <a:solidFill>
                <a:schemeClr val="tx1"/>
              </a:solidFill>
              <a:effectLst>
                <a:outerShdw blurRad="38100" dist="19050" dir="2700000" algn="tl" rotWithShape="0">
                  <a:schemeClr val="dk1">
                    <a:alpha val="40000"/>
                  </a:schemeClr>
                </a:outerShdw>
              </a:effectLst>
            </a:endParaRPr>
          </a:p>
          <a:p>
            <a:pPr algn="ctr"/>
            <a:endParaRPr lang="en-GB" sz="2400" dirty="0">
              <a:ln w="0"/>
              <a:solidFill>
                <a:schemeClr val="tx1"/>
              </a:solidFill>
              <a:effectLst>
                <a:outerShdw blurRad="38100" dist="19050" dir="2700000" algn="tl" rotWithShape="0">
                  <a:schemeClr val="dk1">
                    <a:alpha val="40000"/>
                  </a:schemeClr>
                </a:outerShdw>
              </a:effectLst>
            </a:endParaRPr>
          </a:p>
          <a:p>
            <a:pPr algn="ctr"/>
            <a:endParaRPr lang="en-GB" sz="2400" dirty="0">
              <a:ln w="0"/>
              <a:solidFill>
                <a:schemeClr val="tx1"/>
              </a:solidFill>
              <a:effectLst>
                <a:outerShdw blurRad="38100" dist="19050" dir="2700000" algn="tl" rotWithShape="0">
                  <a:schemeClr val="dk1">
                    <a:alpha val="40000"/>
                  </a:schemeClr>
                </a:outerShdw>
              </a:effectLst>
            </a:endParaRPr>
          </a:p>
          <a:p>
            <a:pPr algn="ctr"/>
            <a:endParaRPr lang="en-GB" sz="2400" b="1" dirty="0">
              <a:ln w="0"/>
              <a:solidFill>
                <a:schemeClr val="tx1"/>
              </a:solidFill>
              <a:effectLst>
                <a:outerShdw blurRad="38100" dist="19050" dir="2700000" algn="tl" rotWithShape="0">
                  <a:schemeClr val="dk1">
                    <a:alpha val="40000"/>
                  </a:schemeClr>
                </a:outerShdw>
              </a:effectLst>
            </a:endParaRPr>
          </a:p>
          <a:p>
            <a:pPr algn="ctr"/>
            <a:endParaRPr lang="en-GB" sz="2400" b="1" dirty="0">
              <a:ln w="0"/>
              <a:solidFill>
                <a:schemeClr val="tx1"/>
              </a:solidFill>
              <a:effectLst>
                <a:outerShdw blurRad="38100" dist="19050" dir="2700000" algn="tl" rotWithShape="0">
                  <a:schemeClr val="dk1">
                    <a:alpha val="40000"/>
                  </a:schemeClr>
                </a:outerShdw>
              </a:effectLst>
            </a:endParaRPr>
          </a:p>
          <a:p>
            <a:pPr algn="ctr"/>
            <a:endParaRPr lang="en-GB" sz="2400" dirty="0"/>
          </a:p>
          <a:p>
            <a:pPr algn="ctr"/>
            <a:endParaRPr lang="en-GB" sz="2400" dirty="0"/>
          </a:p>
          <a:p>
            <a:pPr algn="ctr"/>
            <a:endParaRPr lang="en-GB" sz="2400" b="1" dirty="0">
              <a:ln w="0"/>
              <a:solidFill>
                <a:schemeClr val="tx1"/>
              </a:solidFill>
              <a:effectLst>
                <a:outerShdw blurRad="38100" dist="19050" dir="2700000" algn="tl" rotWithShape="0">
                  <a:schemeClr val="dk1">
                    <a:alpha val="40000"/>
                  </a:schemeClr>
                </a:outerShdw>
              </a:effectLst>
            </a:endParaRPr>
          </a:p>
          <a:p>
            <a:pPr algn="ctr"/>
            <a:endParaRPr lang="en-GB" sz="2400" b="1" dirty="0">
              <a:ln w="0"/>
              <a:solidFill>
                <a:schemeClr val="tx1"/>
              </a:solidFill>
              <a:effectLst>
                <a:outerShdw blurRad="38100" dist="19050" dir="2700000" algn="tl" rotWithShape="0">
                  <a:schemeClr val="dk1">
                    <a:alpha val="40000"/>
                  </a:schemeClr>
                </a:outerShdw>
              </a:effectLst>
            </a:endParaRPr>
          </a:p>
          <a:p>
            <a:pPr algn="ctr"/>
            <a:r>
              <a:rPr lang="en-GB" dirty="0">
                <a:ln w="0"/>
                <a:solidFill>
                  <a:schemeClr val="tx1"/>
                </a:solidFill>
                <a:effectLst>
                  <a:outerShdw blurRad="38100" dist="19050" dir="2700000" algn="tl" rotWithShape="0">
                    <a:schemeClr val="dk1">
                      <a:alpha val="40000"/>
                    </a:schemeClr>
                  </a:outerShdw>
                </a:effectLst>
              </a:rPr>
              <a:t> </a:t>
            </a:r>
            <a:endParaRPr lang="en-US" dirty="0">
              <a:ln w="0"/>
              <a:solidFill>
                <a:schemeClr val="tx1"/>
              </a:solidFill>
              <a:effectLst>
                <a:outerShdw blurRad="38100" dist="19050" dir="2700000" algn="tl" rotWithShape="0">
                  <a:schemeClr val="dk1">
                    <a:alpha val="40000"/>
                  </a:schemeClr>
                </a:outerShdw>
              </a:effectLst>
            </a:endParaRPr>
          </a:p>
        </p:txBody>
      </p:sp>
      <p:cxnSp>
        <p:nvCxnSpPr>
          <p:cNvPr id="12" name="Straight Connector 11">
            <a:extLst>
              <a:ext uri="{FF2B5EF4-FFF2-40B4-BE49-F238E27FC236}">
                <a16:creationId xmlns:a16="http://schemas.microsoft.com/office/drawing/2014/main" id="{8E7A753C-FB72-4F39-863D-32AAD259203B}"/>
              </a:ext>
            </a:extLst>
          </p:cNvPr>
          <p:cNvCxnSpPr>
            <a:cxnSpLocks/>
          </p:cNvCxnSpPr>
          <p:nvPr/>
        </p:nvCxnSpPr>
        <p:spPr>
          <a:xfrm>
            <a:off x="4026310" y="2920181"/>
            <a:ext cx="4409767"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2E6B917-4BF0-4EAE-BFA3-7279FABB5915}"/>
              </a:ext>
            </a:extLst>
          </p:cNvPr>
          <p:cNvCxnSpPr>
            <a:cxnSpLocks/>
          </p:cNvCxnSpPr>
          <p:nvPr/>
        </p:nvCxnSpPr>
        <p:spPr>
          <a:xfrm>
            <a:off x="3229897" y="4232787"/>
            <a:ext cx="6164826" cy="0"/>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B18CFD65-E83F-4FBE-92FB-FCDF298A679B}"/>
              </a:ext>
            </a:extLst>
          </p:cNvPr>
          <p:cNvCxnSpPr>
            <a:cxnSpLocks/>
          </p:cNvCxnSpPr>
          <p:nvPr/>
        </p:nvCxnSpPr>
        <p:spPr>
          <a:xfrm flipH="1">
            <a:off x="4881715" y="1887794"/>
            <a:ext cx="2787446"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99626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FFC61EF-723A-4011-8A15-53E07F53D333}"/>
              </a:ext>
            </a:extLst>
          </p:cNvPr>
          <p:cNvSpPr>
            <a:spLocks noGrp="1"/>
          </p:cNvSpPr>
          <p:nvPr>
            <p:ph type="ctrTitle"/>
          </p:nvPr>
        </p:nvSpPr>
        <p:spPr/>
        <p:txBody>
          <a:bodyPr/>
          <a:lstStyle/>
          <a:p>
            <a:r>
              <a:rPr lang="en-GB" dirty="0"/>
              <a:t>When it first appeared</a:t>
            </a:r>
            <a:endParaRPr lang="en-US" dirty="0"/>
          </a:p>
        </p:txBody>
      </p:sp>
      <p:sp>
        <p:nvSpPr>
          <p:cNvPr id="5" name="Subtitle 4">
            <a:extLst>
              <a:ext uri="{FF2B5EF4-FFF2-40B4-BE49-F238E27FC236}">
                <a16:creationId xmlns:a16="http://schemas.microsoft.com/office/drawing/2014/main" id="{F98FBCEF-956D-4A60-8A00-0B6187E4C6E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90637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2507D851-B8AB-4821-8ED4-7DFEB46FDF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759" y="2698956"/>
            <a:ext cx="11202937" cy="4059186"/>
          </a:xfrm>
          <a:prstGeom prst="rect">
            <a:avLst/>
          </a:prstGeom>
        </p:spPr>
      </p:pic>
      <p:sp>
        <p:nvSpPr>
          <p:cNvPr id="4" name="Oval 3">
            <a:extLst>
              <a:ext uri="{FF2B5EF4-FFF2-40B4-BE49-F238E27FC236}">
                <a16:creationId xmlns:a16="http://schemas.microsoft.com/office/drawing/2014/main" id="{9309593D-AC3B-4FDA-8625-F16DF71AFB7D}"/>
              </a:ext>
            </a:extLst>
          </p:cNvPr>
          <p:cNvSpPr/>
          <p:nvPr/>
        </p:nvSpPr>
        <p:spPr>
          <a:xfrm>
            <a:off x="840655" y="-58991"/>
            <a:ext cx="6164827" cy="27579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 </a:t>
            </a:r>
            <a:r>
              <a:rPr lang="en-US" sz="3200" dirty="0">
                <a:solidFill>
                  <a:schemeClr val="tx1"/>
                </a:solidFill>
              </a:rPr>
              <a:t>comparative as an </a:t>
            </a:r>
            <a:r>
              <a:rPr lang="en-US" sz="3200" b="1" dirty="0">
                <a:solidFill>
                  <a:schemeClr val="tx1"/>
                </a:solidFill>
              </a:rPr>
              <a:t>adjective</a:t>
            </a:r>
            <a:r>
              <a:rPr lang="en-US" sz="3200" dirty="0">
                <a:solidFill>
                  <a:schemeClr val="tx1"/>
                </a:solidFill>
              </a:rPr>
              <a:t> was firstly used by </a:t>
            </a:r>
            <a:r>
              <a:rPr lang="en-US" sz="3200" b="1" dirty="0">
                <a:solidFill>
                  <a:schemeClr val="tx1"/>
                </a:solidFill>
              </a:rPr>
              <a:t>Shakespeare </a:t>
            </a:r>
            <a:r>
              <a:rPr lang="en-US" sz="3200" dirty="0">
                <a:solidFill>
                  <a:schemeClr val="tx1"/>
                </a:solidFill>
              </a:rPr>
              <a:t>in his play </a:t>
            </a:r>
            <a:r>
              <a:rPr lang="en-US" sz="3200" b="1" dirty="0">
                <a:solidFill>
                  <a:schemeClr val="tx1"/>
                </a:solidFill>
              </a:rPr>
              <a:t>King Henry IV, Part I</a:t>
            </a:r>
            <a:endParaRPr lang="en-US" b="1" dirty="0">
              <a:solidFill>
                <a:schemeClr val="tx1"/>
              </a:solidFill>
            </a:endParaRPr>
          </a:p>
        </p:txBody>
      </p:sp>
      <p:sp>
        <p:nvSpPr>
          <p:cNvPr id="9" name="Oval 8">
            <a:extLst>
              <a:ext uri="{FF2B5EF4-FFF2-40B4-BE49-F238E27FC236}">
                <a16:creationId xmlns:a16="http://schemas.microsoft.com/office/drawing/2014/main" id="{9E7B78CD-EBA2-484A-AF87-B727AB3AB8D2}"/>
              </a:ext>
            </a:extLst>
          </p:cNvPr>
          <p:cNvSpPr/>
          <p:nvPr/>
        </p:nvSpPr>
        <p:spPr>
          <a:xfrm>
            <a:off x="4380271" y="2698956"/>
            <a:ext cx="3229897" cy="19394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Falstaff's uttered to Hal, Prince of Wales: “…the most </a:t>
            </a:r>
            <a:r>
              <a:rPr lang="en-US" b="1" dirty="0">
                <a:solidFill>
                  <a:schemeClr val="tx1"/>
                </a:solidFill>
              </a:rPr>
              <a:t>comparative</a:t>
            </a:r>
            <a:r>
              <a:rPr lang="en-US" dirty="0">
                <a:solidFill>
                  <a:schemeClr val="tx1"/>
                </a:solidFill>
              </a:rPr>
              <a:t>, </a:t>
            </a:r>
            <a:r>
              <a:rPr lang="en-US" dirty="0" err="1">
                <a:solidFill>
                  <a:schemeClr val="tx1"/>
                </a:solidFill>
              </a:rPr>
              <a:t>rascalliest</a:t>
            </a:r>
            <a:r>
              <a:rPr lang="en-US" dirty="0">
                <a:solidFill>
                  <a:schemeClr val="tx1"/>
                </a:solidFill>
              </a:rPr>
              <a:t>, sweet young prince." </a:t>
            </a:r>
          </a:p>
        </p:txBody>
      </p:sp>
      <p:sp>
        <p:nvSpPr>
          <p:cNvPr id="10" name="Oval 9">
            <a:extLst>
              <a:ext uri="{FF2B5EF4-FFF2-40B4-BE49-F238E27FC236}">
                <a16:creationId xmlns:a16="http://schemas.microsoft.com/office/drawing/2014/main" id="{06BBDC75-1F8A-4AE8-A738-FCC6D686B7D8}"/>
              </a:ext>
            </a:extLst>
          </p:cNvPr>
          <p:cNvSpPr/>
          <p:nvPr/>
        </p:nvSpPr>
        <p:spPr>
          <a:xfrm>
            <a:off x="8268932" y="99858"/>
            <a:ext cx="3451124" cy="1659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chemeClr val="tx1"/>
                </a:solidFill>
              </a:rPr>
              <a:t>In 1597</a:t>
            </a:r>
            <a:endParaRPr lang="en-US" sz="5400" dirty="0"/>
          </a:p>
        </p:txBody>
      </p:sp>
    </p:spTree>
    <p:extLst>
      <p:ext uri="{BB962C8B-B14F-4D97-AF65-F5344CB8AC3E}">
        <p14:creationId xmlns:p14="http://schemas.microsoft.com/office/powerpoint/2010/main" val="1015571475"/>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1964</TotalTime>
  <Words>708</Words>
  <Application>Microsoft Office PowerPoint</Application>
  <PresentationFormat>Widescreen</PresentationFormat>
  <Paragraphs>93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Gill Sans MT</vt:lpstr>
      <vt:lpstr>Impact</vt:lpstr>
      <vt:lpstr>Wingdings 3</vt:lpstr>
      <vt:lpstr>Badge</vt:lpstr>
      <vt:lpstr>Comparative literature</vt:lpstr>
      <vt:lpstr>Codes of Conduct</vt:lpstr>
      <vt:lpstr>PowerPoint Presentation</vt:lpstr>
      <vt:lpstr>What is Comparative Literature</vt:lpstr>
      <vt:lpstr>PowerPoint Presentation</vt:lpstr>
      <vt:lpstr>Comparative Literature</vt:lpstr>
      <vt:lpstr>PowerPoint Presentation</vt:lpstr>
      <vt:lpstr>When it first appeared</vt:lpstr>
      <vt:lpstr>PowerPoint Presentation</vt:lpstr>
      <vt:lpstr>PowerPoint Presentation</vt:lpstr>
      <vt:lpstr>Don’t Forget</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Codes of Conduct</dc:title>
  <dc:creator>Shahine Shaymaa</dc:creator>
  <cp:lastModifiedBy>Shahine Shaymaa</cp:lastModifiedBy>
  <cp:revision>81</cp:revision>
  <dcterms:created xsi:type="dcterms:W3CDTF">2018-09-27T14:53:00Z</dcterms:created>
  <dcterms:modified xsi:type="dcterms:W3CDTF">2020-03-23T20:03:39Z</dcterms:modified>
</cp:coreProperties>
</file>